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Иван Мозговой" userId="0054e2f227e753db" providerId="LiveId" clId="{93CC7BA3-E980-46CF-BCDA-644964B8CB33}"/>
    <pc:docChg chg="undo custSel modSld">
      <pc:chgData name="Иван Мозговой" userId="0054e2f227e753db" providerId="LiveId" clId="{93CC7BA3-E980-46CF-BCDA-644964B8CB33}" dt="2025-03-10T11:23:10.640" v="111" actId="20577"/>
      <pc:docMkLst>
        <pc:docMk/>
      </pc:docMkLst>
      <pc:sldChg chg="addSp delSp modSp mod modShow modNotesTx">
        <pc:chgData name="Иван Мозговой" userId="0054e2f227e753db" providerId="LiveId" clId="{93CC7BA3-E980-46CF-BCDA-644964B8CB33}" dt="2025-03-10T11:23:10.640" v="111" actId="20577"/>
        <pc:sldMkLst>
          <pc:docMk/>
          <pc:sldMk cId="764133369" sldId="256"/>
        </pc:sldMkLst>
        <pc:spChg chg="add del mod">
          <ac:chgData name="Иван Мозговой" userId="0054e2f227e753db" providerId="LiveId" clId="{93CC7BA3-E980-46CF-BCDA-644964B8CB33}" dt="2025-03-10T11:23:10.640" v="111" actId="20577"/>
          <ac:spMkLst>
            <pc:docMk/>
            <pc:sldMk cId="764133369" sldId="256"/>
            <ac:spMk id="5" creationId="{00000000-0000-0000-0000-000000000000}"/>
          </ac:spMkLst>
        </pc:spChg>
      </pc:sldChg>
    </pc:docChg>
  </pc:docChgLst>
  <pc:docChgLst>
    <pc:chgData name="Иван Мозговой" userId="0054e2f227e753db" providerId="LiveId" clId="{5187E9E1-C808-461A-8B55-EFE34C0D110A}"/>
    <pc:docChg chg="modSld">
      <pc:chgData name="Иван Мозговой" userId="0054e2f227e753db" providerId="LiveId" clId="{5187E9E1-C808-461A-8B55-EFE34C0D110A}" dt="2025-03-13T15:14:49.247" v="1" actId="20577"/>
      <pc:docMkLst>
        <pc:docMk/>
      </pc:docMkLst>
      <pc:sldChg chg="modSp mod modNotesTx">
        <pc:chgData name="Иван Мозговой" userId="0054e2f227e753db" providerId="LiveId" clId="{5187E9E1-C808-461A-8B55-EFE34C0D110A}" dt="2025-03-13T15:14:49.247" v="1" actId="20577"/>
        <pc:sldMkLst>
          <pc:docMk/>
          <pc:sldMk cId="764133369" sldId="256"/>
        </pc:sldMkLst>
        <pc:spChg chg="mod">
          <ac:chgData name="Иван Мозговой" userId="0054e2f227e753db" providerId="LiveId" clId="{5187E9E1-C808-461A-8B55-EFE34C0D110A}" dt="2025-03-13T15:14:47.411" v="0" actId="20577"/>
          <ac:spMkLst>
            <pc:docMk/>
            <pc:sldMk cId="764133369" sldId="256"/>
            <ac:spMk id="5" creationId="{00000000-0000-0000-0000-000000000000}"/>
          </ac:spMkLst>
        </pc:spChg>
      </pc:sldChg>
    </pc:docChg>
  </pc:docChgLst>
  <pc:docChgLst>
    <pc:chgData name="Иван Мозговой" userId="0054e2f227e753db" providerId="LiveId" clId="{34311FC9-E943-4DAB-A0FD-DB7070A9FC18}"/>
    <pc:docChg chg="custSel modSld">
      <pc:chgData name="Иван Мозговой" userId="0054e2f227e753db" providerId="LiveId" clId="{34311FC9-E943-4DAB-A0FD-DB7070A9FC18}" dt="2025-03-10T10:44:38.328" v="173" actId="20577"/>
      <pc:docMkLst>
        <pc:docMk/>
      </pc:docMkLst>
      <pc:sldChg chg="delSp mod modNotesTx">
        <pc:chgData name="Иван Мозговой" userId="0054e2f227e753db" providerId="LiveId" clId="{34311FC9-E943-4DAB-A0FD-DB7070A9FC18}" dt="2025-03-10T10:44:38.328" v="173" actId="20577"/>
        <pc:sldMkLst>
          <pc:docMk/>
          <pc:sldMk cId="764133369" sldId="256"/>
        </pc:sldMkLst>
        <pc:spChg chg="del">
          <ac:chgData name="Иван Мозговой" userId="0054e2f227e753db" providerId="LiveId" clId="{34311FC9-E943-4DAB-A0FD-DB7070A9FC18}" dt="2025-03-10T10:43:12.299" v="0" actId="478"/>
          <ac:spMkLst>
            <pc:docMk/>
            <pc:sldMk cId="764133369" sldId="256"/>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327F22-C950-4F9A-BEE5-53C69794A75F}" type="datetimeFigureOut">
              <a:rPr lang="x-none" smtClean="0"/>
              <a:t>30.05.2025</a:t>
            </a:fld>
            <a:endParaRPr lang="x-none"/>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C1D2E0-53AF-4D51-89B7-06FD188329C4}" type="slidenum">
              <a:rPr lang="x-none" smtClean="0"/>
              <a:t>‹#›</a:t>
            </a:fld>
            <a:endParaRPr lang="x-none"/>
          </a:p>
        </p:txBody>
      </p:sp>
    </p:spTree>
    <p:extLst>
      <p:ext uri="{BB962C8B-B14F-4D97-AF65-F5344CB8AC3E}">
        <p14:creationId xmlns:p14="http://schemas.microsoft.com/office/powerpoint/2010/main" val="2176724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dirty="0"/>
              <a:t>Приложение 3. Обработка результатов </a:t>
            </a:r>
            <a:r>
              <a:rPr lang="en-US" dirty="0"/>
              <a:t>RNA-Seq</a:t>
            </a:r>
            <a:r>
              <a:rPr lang="ru-RU" dirty="0"/>
              <a:t> с помощью</a:t>
            </a:r>
            <a:r>
              <a:rPr lang="en-US" dirty="0"/>
              <a:t> DESq2</a:t>
            </a:r>
            <a:endParaRPr lang="x-none" dirty="0"/>
          </a:p>
        </p:txBody>
      </p:sp>
      <p:sp>
        <p:nvSpPr>
          <p:cNvPr id="4" name="Slide Number Placeholder 3"/>
          <p:cNvSpPr>
            <a:spLocks noGrp="1"/>
          </p:cNvSpPr>
          <p:nvPr>
            <p:ph type="sldNum" sz="quarter" idx="5"/>
          </p:nvPr>
        </p:nvSpPr>
        <p:spPr/>
        <p:txBody>
          <a:bodyPr/>
          <a:lstStyle/>
          <a:p>
            <a:fld id="{E5C1D2E0-53AF-4D51-89B7-06FD188329C4}" type="slidenum">
              <a:rPr lang="x-none" smtClean="0"/>
              <a:t>1</a:t>
            </a:fld>
            <a:endParaRPr lang="x-none"/>
          </a:p>
        </p:txBody>
      </p:sp>
    </p:spTree>
    <p:extLst>
      <p:ext uri="{BB962C8B-B14F-4D97-AF65-F5344CB8AC3E}">
        <p14:creationId xmlns:p14="http://schemas.microsoft.com/office/powerpoint/2010/main" val="520576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ioconductor.org/packages/devel/bioc/vignettes/DESeq2/inst/doc/DESeq2.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Прямоугольник 4"/>
          <p:cNvSpPr/>
          <p:nvPr/>
        </p:nvSpPr>
        <p:spPr>
          <a:xfrm>
            <a:off x="190500" y="0"/>
            <a:ext cx="8763000" cy="5278368"/>
          </a:xfrm>
          <a:prstGeom prst="rect">
            <a:avLst/>
          </a:prstGeom>
        </p:spPr>
        <p:txBody>
          <a:bodyPr wrap="square">
            <a:spAutoFit/>
          </a:bodyPr>
          <a:lstStyle/>
          <a:p>
            <a:pPr algn="ctr"/>
            <a:r>
              <a:rPr lang="ru-RU" b="1">
                <a:latin typeface="Arial" panose="020B0604020202020204" pitchFamily="34" charset="0"/>
                <a:cs typeface="Arial" panose="020B0604020202020204" pitchFamily="34" charset="0"/>
              </a:rPr>
              <a:t>Приложение </a:t>
            </a:r>
            <a:r>
              <a:rPr lang="en-US" b="1">
                <a:latin typeface="Arial" panose="020B0604020202020204" pitchFamily="34" charset="0"/>
                <a:cs typeface="Arial" panose="020B0604020202020204" pitchFamily="34" charset="0"/>
              </a:rPr>
              <a:t>3</a:t>
            </a:r>
            <a:r>
              <a:rPr lang="en-US" b="1"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Обработка результатов</a:t>
            </a:r>
            <a:r>
              <a:rPr lang="en-GB" dirty="0">
                <a:latin typeface="Arial" panose="020B0604020202020204" pitchFamily="34" charset="0"/>
                <a:cs typeface="Arial" panose="020B0604020202020204" pitchFamily="34" charset="0"/>
              </a:rPr>
              <a:t> RNA-</a:t>
            </a:r>
            <a:r>
              <a:rPr lang="en-GB" dirty="0" err="1">
                <a:latin typeface="Arial" panose="020B0604020202020204" pitchFamily="34" charset="0"/>
                <a:cs typeface="Arial" panose="020B0604020202020204" pitchFamily="34" charset="0"/>
              </a:rPr>
              <a:t>Seq</a:t>
            </a:r>
            <a:r>
              <a:rPr lang="ru-RU" dirty="0">
                <a:latin typeface="Arial" panose="020B0604020202020204" pitchFamily="34" charset="0"/>
                <a:cs typeface="Arial" panose="020B0604020202020204" pitchFamily="34" charset="0"/>
              </a:rPr>
              <a:t> с помощью </a:t>
            </a:r>
            <a:r>
              <a:rPr lang="ru-RU" dirty="0">
                <a:solidFill>
                  <a:srgbClr val="222222"/>
                </a:solidFill>
                <a:latin typeface="Arial" panose="020B0604020202020204" pitchFamily="34" charset="0"/>
                <a:cs typeface="Arial" panose="020B0604020202020204" pitchFamily="34" charset="0"/>
              </a:rPr>
              <a:t>DESeq2 (v. 1.32.0).</a:t>
            </a:r>
            <a:endParaRPr lang="x-none" dirty="0">
              <a:latin typeface="Arial" panose="020B0604020202020204" pitchFamily="34" charset="0"/>
              <a:cs typeface="Arial" panose="020B0604020202020204" pitchFamily="34" charset="0"/>
            </a:endParaRPr>
          </a:p>
          <a:p>
            <a:pPr algn="l"/>
            <a:endParaRPr lang="en-US" sz="1100" b="0" i="0" dirty="0">
              <a:solidFill>
                <a:srgbClr val="222222"/>
              </a:solidFill>
              <a:effectLst/>
              <a:latin typeface="Arial" panose="020B0604020202020204" pitchFamily="34" charset="0"/>
              <a:cs typeface="Arial" panose="020B0604020202020204" pitchFamily="34" charset="0"/>
            </a:endParaRPr>
          </a:p>
          <a:p>
            <a:pPr algn="l"/>
            <a:endParaRPr lang="en-US" sz="1100" dirty="0">
              <a:solidFill>
                <a:srgbClr val="222222"/>
              </a:solidFill>
              <a:latin typeface="Arial" panose="020B0604020202020204" pitchFamily="34" charset="0"/>
              <a:cs typeface="Arial" panose="020B0604020202020204" pitchFamily="34" charset="0"/>
            </a:endParaRPr>
          </a:p>
          <a:p>
            <a:r>
              <a:rPr lang="ru-RU" sz="1100" dirty="0">
                <a:solidFill>
                  <a:srgbClr val="222222"/>
                </a:solidFill>
                <a:latin typeface="Arial" panose="020B0604020202020204" pitchFamily="34" charset="0"/>
                <a:cs typeface="Arial" panose="020B0604020202020204" pitchFamily="34" charset="0"/>
              </a:rPr>
              <a:t>Результаты RNA-</a:t>
            </a:r>
            <a:r>
              <a:rPr lang="ru-RU" sz="1100" dirty="0" err="1">
                <a:solidFill>
                  <a:srgbClr val="222222"/>
                </a:solidFill>
                <a:latin typeface="Arial" panose="020B0604020202020204" pitchFamily="34" charset="0"/>
                <a:cs typeface="Arial" panose="020B0604020202020204" pitchFamily="34" charset="0"/>
              </a:rPr>
              <a:t>Seq</a:t>
            </a:r>
            <a:r>
              <a:rPr lang="ru-RU" sz="1100" dirty="0">
                <a:solidFill>
                  <a:srgbClr val="222222"/>
                </a:solidFill>
                <a:latin typeface="Arial" panose="020B0604020202020204" pitchFamily="34" charset="0"/>
                <a:cs typeface="Arial" panose="020B0604020202020204" pitchFamily="34" charset="0"/>
              </a:rPr>
              <a:t> были обработаны с помощью стандартного пакета DESeq2 (v. 1.32.0)</a:t>
            </a:r>
            <a:r>
              <a:rPr lang="en-GB" sz="1100" dirty="0">
                <a:solidFill>
                  <a:srgbClr val="222222"/>
                </a:solidFill>
                <a:latin typeface="Arial" panose="020B0604020202020204" pitchFamily="34" charset="0"/>
                <a:cs typeface="Arial" panose="020B0604020202020204" pitchFamily="34" charset="0"/>
              </a:rPr>
              <a:t>, </a:t>
            </a:r>
            <a:r>
              <a:rPr lang="en-GB" sz="1100" dirty="0">
                <a:hlinkClick r:id="rId3"/>
              </a:rPr>
              <a:t>https://www.bioconductor.org/packages/devel/bioc/vignettes/DESeq2/inst/doc/DESeq2.html</a:t>
            </a:r>
            <a:r>
              <a:rPr lang="ru-RU" sz="1100" dirty="0">
                <a:solidFill>
                  <a:srgbClr val="222222"/>
                </a:solidFill>
                <a:latin typeface="Arial" panose="020B0604020202020204" pitchFamily="34" charset="0"/>
                <a:cs typeface="Arial" panose="020B0604020202020204" pitchFamily="34" charset="0"/>
              </a:rPr>
              <a:t>. Статистический анализ дифференциальной экспрессии в DESeq2 основан на отрицательном биномиальном распределении. Это наиболее подходящая модель для данных RNA-</a:t>
            </a:r>
            <a:r>
              <a:rPr lang="ru-RU" sz="1100" dirty="0" err="1">
                <a:solidFill>
                  <a:srgbClr val="222222"/>
                </a:solidFill>
                <a:latin typeface="Arial" panose="020B0604020202020204" pitchFamily="34" charset="0"/>
                <a:cs typeface="Arial" panose="020B0604020202020204" pitchFamily="34" charset="0"/>
              </a:rPr>
              <a:t>Seq</a:t>
            </a:r>
            <a:r>
              <a:rPr lang="ru-RU" sz="1100" dirty="0">
                <a:solidFill>
                  <a:srgbClr val="222222"/>
                </a:solidFill>
                <a:latin typeface="Arial" panose="020B0604020202020204" pitchFamily="34" charset="0"/>
                <a:cs typeface="Arial" panose="020B0604020202020204" pitchFamily="34" charset="0"/>
              </a:rPr>
              <a:t>, поскольку они дискретны, имеют высокую дисперсию и не подчиняются нормальному распределению.</a:t>
            </a:r>
          </a:p>
          <a:p>
            <a:endParaRPr lang="ru-RU" sz="1100" dirty="0">
              <a:solidFill>
                <a:srgbClr val="222222"/>
              </a:solidFill>
              <a:latin typeface="Arial" panose="020B0604020202020204" pitchFamily="34" charset="0"/>
              <a:cs typeface="Arial" panose="020B0604020202020204" pitchFamily="34" charset="0"/>
            </a:endParaRPr>
          </a:p>
          <a:p>
            <a:r>
              <a:rPr lang="ru-RU" sz="1100" dirty="0">
                <a:solidFill>
                  <a:srgbClr val="222222"/>
                </a:solidFill>
                <a:latin typeface="Arial" panose="020B0604020202020204" pitchFamily="34" charset="0"/>
                <a:cs typeface="Arial" panose="020B0604020202020204" pitchFamily="34" charset="0"/>
              </a:rPr>
              <a:t>DESeq2 реализует следующие этапы статистического анализа.</a:t>
            </a:r>
          </a:p>
          <a:p>
            <a:r>
              <a:rPr lang="ru-RU" sz="1100" dirty="0">
                <a:solidFill>
                  <a:srgbClr val="222222"/>
                </a:solidFill>
                <a:latin typeface="Arial" panose="020B0604020202020204" pitchFamily="34" charset="0"/>
                <a:cs typeface="Arial" panose="020B0604020202020204" pitchFamily="34" charset="0"/>
              </a:rPr>
              <a:t>Оценка дисперсии и нормализация:</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Для корректного сравнения экспрессии между условиями DESeq2 выполняет нормализацию методом медианы отношений, который устраняет технические артефакты </a:t>
            </a:r>
            <a:r>
              <a:rPr lang="ru-RU" sz="1100" dirty="0" err="1">
                <a:solidFill>
                  <a:srgbClr val="222222"/>
                </a:solidFill>
                <a:latin typeface="Arial" panose="020B0604020202020204" pitchFamily="34" charset="0"/>
                <a:cs typeface="Arial" panose="020B0604020202020204" pitchFamily="34" charset="0"/>
              </a:rPr>
              <a:t>секвенирования</a:t>
            </a:r>
            <a:r>
              <a:rPr lang="ru-RU" sz="1100" dirty="0">
                <a:solidFill>
                  <a:srgbClr val="222222"/>
                </a:solidFill>
                <a:latin typeface="Arial" panose="020B0604020202020204" pitchFamily="34" charset="0"/>
                <a:cs typeface="Arial" panose="020B0604020202020204" pitchFamily="34" charset="0"/>
              </a:rPr>
              <a:t>.</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Оценка дисперсии проводится с использованием эмпирического байесовского подхода, где дисперсии отдельных генов усредняются с общей трендовой кривой.</a:t>
            </a:r>
          </a:p>
          <a:p>
            <a:endParaRPr lang="ru-RU" sz="1100" dirty="0">
              <a:solidFill>
                <a:srgbClr val="222222"/>
              </a:solidFill>
              <a:latin typeface="Arial" panose="020B0604020202020204" pitchFamily="34" charset="0"/>
              <a:cs typeface="Arial" panose="020B0604020202020204" pitchFamily="34" charset="0"/>
            </a:endParaRPr>
          </a:p>
          <a:p>
            <a:r>
              <a:rPr lang="ru-RU" sz="1100" dirty="0">
                <a:solidFill>
                  <a:srgbClr val="222222"/>
                </a:solidFill>
                <a:latin typeface="Arial" panose="020B0604020202020204" pitchFamily="34" charset="0"/>
                <a:cs typeface="Arial" panose="020B0604020202020204" pitchFamily="34" charset="0"/>
              </a:rPr>
              <a:t>Оценка значимости дифференциальной экспрессии:</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Для каждого гена строится обобщённая линейная модель (GLM) с отрицательным биномиальным распределением.</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Для проверки значимости различий в экспрессии между группами DESeq2 использует </a:t>
            </a:r>
            <a:r>
              <a:rPr lang="ru-RU" sz="1100" dirty="0" err="1">
                <a:solidFill>
                  <a:srgbClr val="222222"/>
                </a:solidFill>
                <a:latin typeface="Arial" panose="020B0604020202020204" pitchFamily="34" charset="0"/>
                <a:cs typeface="Arial" panose="020B0604020202020204" pitchFamily="34" charset="0"/>
              </a:rPr>
              <a:t>Wald</a:t>
            </a:r>
            <a:r>
              <a:rPr lang="ru-RU" sz="1100" dirty="0">
                <a:solidFill>
                  <a:srgbClr val="222222"/>
                </a:solidFill>
                <a:latin typeface="Arial" panose="020B0604020202020204" pitchFamily="34" charset="0"/>
                <a:cs typeface="Arial" panose="020B0604020202020204" pitchFamily="34" charset="0"/>
              </a:rPr>
              <a:t>-тест на коэффициенты модели.</a:t>
            </a:r>
          </a:p>
          <a:p>
            <a:endParaRPr lang="ru-RU" sz="1100" dirty="0">
              <a:solidFill>
                <a:srgbClr val="222222"/>
              </a:solidFill>
              <a:latin typeface="Arial" panose="020B0604020202020204" pitchFamily="34" charset="0"/>
              <a:cs typeface="Arial" panose="020B0604020202020204" pitchFamily="34" charset="0"/>
            </a:endParaRPr>
          </a:p>
          <a:p>
            <a:r>
              <a:rPr lang="ru-RU" sz="1100" dirty="0">
                <a:solidFill>
                  <a:srgbClr val="222222"/>
                </a:solidFill>
                <a:latin typeface="Arial" panose="020B0604020202020204" pitchFamily="34" charset="0"/>
                <a:cs typeface="Arial" panose="020B0604020202020204" pitchFamily="34" charset="0"/>
              </a:rPr>
              <a:t>Коррекция множественного тестирования:</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Для контроля ложноположительных результатов p-значения корректируются методом </a:t>
            </a:r>
            <a:r>
              <a:rPr lang="ru-RU" sz="1100" dirty="0" err="1">
                <a:solidFill>
                  <a:srgbClr val="222222"/>
                </a:solidFill>
                <a:latin typeface="Arial" panose="020B0604020202020204" pitchFamily="34" charset="0"/>
                <a:cs typeface="Arial" panose="020B0604020202020204" pitchFamily="34" charset="0"/>
              </a:rPr>
              <a:t>Бенджамини-Хохберга</a:t>
            </a:r>
            <a:r>
              <a:rPr lang="ru-RU" sz="1100" dirty="0">
                <a:solidFill>
                  <a:srgbClr val="222222"/>
                </a:solidFill>
                <a:latin typeface="Arial" panose="020B0604020202020204" pitchFamily="34" charset="0"/>
                <a:cs typeface="Arial" panose="020B0604020202020204" pitchFamily="34" charset="0"/>
              </a:rPr>
              <a:t>, обеспечивая адекватный уровень статистической значимости.</a:t>
            </a:r>
          </a:p>
          <a:p>
            <a:endParaRPr lang="ru-RU" sz="1100" dirty="0">
              <a:solidFill>
                <a:srgbClr val="222222"/>
              </a:solidFill>
              <a:latin typeface="Arial" panose="020B0604020202020204" pitchFamily="34" charset="0"/>
              <a:cs typeface="Arial" panose="020B0604020202020204" pitchFamily="34" charset="0"/>
            </a:endParaRPr>
          </a:p>
          <a:p>
            <a:r>
              <a:rPr lang="ru-RU" sz="1100" dirty="0">
                <a:solidFill>
                  <a:srgbClr val="222222"/>
                </a:solidFill>
                <a:latin typeface="Arial" panose="020B0604020202020204" pitchFamily="34" charset="0"/>
                <a:cs typeface="Arial" panose="020B0604020202020204" pitchFamily="34" charset="0"/>
              </a:rPr>
              <a:t>Обнаружение выбросов:</a:t>
            </a:r>
          </a:p>
          <a:p>
            <a:pPr marL="171450" indent="-171450">
              <a:buFontTx/>
              <a:buChar char="-"/>
            </a:pPr>
            <a:r>
              <a:rPr lang="ru-RU" sz="1100" dirty="0">
                <a:solidFill>
                  <a:srgbClr val="222222"/>
                </a:solidFill>
                <a:latin typeface="Arial" panose="020B0604020202020204" pitchFamily="34" charset="0"/>
                <a:cs typeface="Arial" panose="020B0604020202020204" pitchFamily="34" charset="0"/>
              </a:rPr>
              <a:t>Обнаружение выбросов в данных осуществляется на основе расстояния Кука для каждого гена. DESeq2 автоматически вычисляет расстояние Кука, чтобы определить, влияет ли какой-либо образец как выброс на оценку параметров модели для данного гена. Если для гена обнаруживается экстремальное отклонение (например, один из биологических образцов имеет аномально высокое или низкое количество прочтений, выбивающееся из общей картины), то этот ген помечается как содержащий выброс. Однако использование отрицательного биномиального распределения делает DESeq2 устойчивым к дисперсионным эффектам и выбросам, обеспечивая надёжную статистическую обработку данных RNA-</a:t>
            </a:r>
            <a:r>
              <a:rPr lang="ru-RU" sz="1100" dirty="0" err="1">
                <a:solidFill>
                  <a:srgbClr val="222222"/>
                </a:solidFill>
                <a:latin typeface="Arial" panose="020B0604020202020204" pitchFamily="34" charset="0"/>
                <a:cs typeface="Arial" panose="020B0604020202020204" pitchFamily="34" charset="0"/>
              </a:rPr>
              <a:t>Se</a:t>
            </a:r>
            <a:r>
              <a:rPr lang="en-GB" sz="1100" dirty="0">
                <a:solidFill>
                  <a:srgbClr val="222222"/>
                </a:solidFill>
                <a:latin typeface="Arial" panose="020B0604020202020204" pitchFamily="34" charset="0"/>
                <a:cs typeface="Arial" panose="020B0604020202020204" pitchFamily="34" charset="0"/>
              </a:rPr>
              <a:t>q.</a:t>
            </a:r>
            <a:endParaRPr lang="ru-RU" sz="1100" dirty="0">
              <a:solidFill>
                <a:srgbClr val="22222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41333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297</Words>
  <Application>Microsoft Office PowerPoint</Application>
  <PresentationFormat>On-screen Show (4:3)</PresentationFormat>
  <Paragraphs>21</Paragraphs>
  <Slides>1</Slides>
  <Notes>1</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Ivan</dc:creator>
  <cp:lastModifiedBy>Anna Evstigneeva</cp:lastModifiedBy>
  <cp:revision>14</cp:revision>
  <dcterms:created xsi:type="dcterms:W3CDTF">2006-08-16T00:00:00Z</dcterms:created>
  <dcterms:modified xsi:type="dcterms:W3CDTF">2025-05-30T20:31:56Z</dcterms:modified>
</cp:coreProperties>
</file>