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Иван Мозговой" userId="0054e2f227e753db" providerId="LiveId" clId="{93CC7BA3-E980-46CF-BCDA-644964B8CB33}"/>
    <pc:docChg chg="undo custSel modSld">
      <pc:chgData name="Иван Мозговой" userId="0054e2f227e753db" providerId="LiveId" clId="{93CC7BA3-E980-46CF-BCDA-644964B8CB33}" dt="2025-03-10T11:23:10.640" v="111" actId="20577"/>
      <pc:docMkLst>
        <pc:docMk/>
      </pc:docMkLst>
      <pc:sldChg chg="addSp delSp modSp mod modShow modNotesTx">
        <pc:chgData name="Иван Мозговой" userId="0054e2f227e753db" providerId="LiveId" clId="{93CC7BA3-E980-46CF-BCDA-644964B8CB33}" dt="2025-03-10T11:23:10.640" v="111" actId="20577"/>
        <pc:sldMkLst>
          <pc:docMk/>
          <pc:sldMk cId="764133369" sldId="256"/>
        </pc:sldMkLst>
        <pc:spChg chg="add del mod">
          <ac:chgData name="Иван Мозговой" userId="0054e2f227e753db" providerId="LiveId" clId="{93CC7BA3-E980-46CF-BCDA-644964B8CB33}" dt="2025-03-10T11:23:10.640" v="111" actId="20577"/>
          <ac:spMkLst>
            <pc:docMk/>
            <pc:sldMk cId="764133369" sldId="256"/>
            <ac:spMk id="5" creationId="{00000000-0000-0000-0000-000000000000}"/>
          </ac:spMkLst>
        </pc:spChg>
      </pc:sldChg>
    </pc:docChg>
  </pc:docChgLst>
  <pc:docChgLst>
    <pc:chgData name="Иван Мозговой" userId="0054e2f227e753db" providerId="LiveId" clId="{5187E9E1-C808-461A-8B55-EFE34C0D110A}"/>
    <pc:docChg chg="modSld">
      <pc:chgData name="Иван Мозговой" userId="0054e2f227e753db" providerId="LiveId" clId="{5187E9E1-C808-461A-8B55-EFE34C0D110A}" dt="2025-03-13T15:14:49.247" v="1" actId="20577"/>
      <pc:docMkLst>
        <pc:docMk/>
      </pc:docMkLst>
      <pc:sldChg chg="modSp mod modNotesTx">
        <pc:chgData name="Иван Мозговой" userId="0054e2f227e753db" providerId="LiveId" clId="{5187E9E1-C808-461A-8B55-EFE34C0D110A}" dt="2025-03-13T15:14:49.247" v="1" actId="20577"/>
        <pc:sldMkLst>
          <pc:docMk/>
          <pc:sldMk cId="764133369" sldId="256"/>
        </pc:sldMkLst>
        <pc:spChg chg="mod">
          <ac:chgData name="Иван Мозговой" userId="0054e2f227e753db" providerId="LiveId" clId="{5187E9E1-C808-461A-8B55-EFE34C0D110A}" dt="2025-03-13T15:14:47.411" v="0" actId="20577"/>
          <ac:spMkLst>
            <pc:docMk/>
            <pc:sldMk cId="764133369" sldId="256"/>
            <ac:spMk id="5" creationId="{00000000-0000-0000-0000-000000000000}"/>
          </ac:spMkLst>
        </pc:spChg>
      </pc:sldChg>
    </pc:docChg>
  </pc:docChgLst>
  <pc:docChgLst>
    <pc:chgData name="Иван Мозговой" userId="0054e2f227e753db" providerId="LiveId" clId="{34311FC9-E943-4DAB-A0FD-DB7070A9FC18}"/>
    <pc:docChg chg="custSel modSld">
      <pc:chgData name="Иван Мозговой" userId="0054e2f227e753db" providerId="LiveId" clId="{34311FC9-E943-4DAB-A0FD-DB7070A9FC18}" dt="2025-03-10T10:44:38.328" v="173" actId="20577"/>
      <pc:docMkLst>
        <pc:docMk/>
      </pc:docMkLst>
      <pc:sldChg chg="delSp mod modNotesTx">
        <pc:chgData name="Иван Мозговой" userId="0054e2f227e753db" providerId="LiveId" clId="{34311FC9-E943-4DAB-A0FD-DB7070A9FC18}" dt="2025-03-10T10:44:38.328" v="173" actId="20577"/>
        <pc:sldMkLst>
          <pc:docMk/>
          <pc:sldMk cId="764133369" sldId="256"/>
        </pc:sldMkLst>
        <pc:spChg chg="del">
          <ac:chgData name="Иван Мозговой" userId="0054e2f227e753db" providerId="LiveId" clId="{34311FC9-E943-4DAB-A0FD-DB7070A9FC18}" dt="2025-03-10T10:43:12.299" v="0" actId="478"/>
          <ac:spMkLst>
            <pc:docMk/>
            <pc:sldMk cId="764133369" sldId="256"/>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27F22-C950-4F9A-BEE5-53C69794A75F}" type="datetimeFigureOut">
              <a:rPr lang="x-none" smtClean="0"/>
              <a:t>30.05.2025</a:t>
            </a:fld>
            <a:endParaRPr lang="x-non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C1D2E0-53AF-4D51-89B7-06FD188329C4}" type="slidenum">
              <a:rPr lang="x-none" smtClean="0"/>
              <a:t>‹#›</a:t>
            </a:fld>
            <a:endParaRPr lang="x-none"/>
          </a:p>
        </p:txBody>
      </p:sp>
    </p:spTree>
    <p:extLst>
      <p:ext uri="{BB962C8B-B14F-4D97-AF65-F5344CB8AC3E}">
        <p14:creationId xmlns:p14="http://schemas.microsoft.com/office/powerpoint/2010/main" val="2176724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Приложение </a:t>
            </a:r>
            <a:r>
              <a:rPr lang="en-US" dirty="0"/>
              <a:t>2. </a:t>
            </a:r>
            <a:r>
              <a:rPr lang="ru-RU" dirty="0"/>
              <a:t>Метод постановки модели </a:t>
            </a:r>
            <a:r>
              <a:rPr lang="en-US" dirty="0"/>
              <a:t>tMCAO </a:t>
            </a:r>
            <a:r>
              <a:rPr lang="ru-RU" dirty="0"/>
              <a:t>и</a:t>
            </a:r>
            <a:r>
              <a:rPr lang="en-US" dirty="0"/>
              <a:t> </a:t>
            </a:r>
            <a:r>
              <a:rPr lang="ru-RU" dirty="0">
                <a:latin typeface="Arial" panose="020B0604020202020204" pitchFamily="34" charset="0"/>
                <a:cs typeface="Arial" panose="020B0604020202020204" pitchFamily="34" charset="0"/>
              </a:rPr>
              <a:t>МРТ-анализа ишемического повреждения мозга крыс</a:t>
            </a:r>
            <a:endParaRPr lang="x-none" dirty="0"/>
          </a:p>
        </p:txBody>
      </p:sp>
      <p:sp>
        <p:nvSpPr>
          <p:cNvPr id="4" name="Slide Number Placeholder 3"/>
          <p:cNvSpPr>
            <a:spLocks noGrp="1"/>
          </p:cNvSpPr>
          <p:nvPr>
            <p:ph type="sldNum" sz="quarter" idx="5"/>
          </p:nvPr>
        </p:nvSpPr>
        <p:spPr/>
        <p:txBody>
          <a:bodyPr/>
          <a:lstStyle/>
          <a:p>
            <a:fld id="{E5C1D2E0-53AF-4D51-89B7-06FD188329C4}" type="slidenum">
              <a:rPr lang="x-none" smtClean="0"/>
              <a:t>1</a:t>
            </a:fld>
            <a:endParaRPr lang="x-none"/>
          </a:p>
        </p:txBody>
      </p:sp>
    </p:spTree>
    <p:extLst>
      <p:ext uri="{BB962C8B-B14F-4D97-AF65-F5344CB8AC3E}">
        <p14:creationId xmlns:p14="http://schemas.microsoft.com/office/powerpoint/2010/main" val="520576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Прямоугольник 4"/>
          <p:cNvSpPr/>
          <p:nvPr/>
        </p:nvSpPr>
        <p:spPr>
          <a:xfrm>
            <a:off x="190500" y="0"/>
            <a:ext cx="8763000" cy="6909584"/>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Приложение </a:t>
            </a:r>
            <a:r>
              <a:rPr lang="en-US" b="1" dirty="0">
                <a:latin typeface="Arial" panose="020B0604020202020204" pitchFamily="34" charset="0"/>
                <a:cs typeface="Arial" panose="020B0604020202020204" pitchFamily="34" charset="0"/>
              </a:rPr>
              <a:t>2. </a:t>
            </a:r>
            <a:r>
              <a:rPr lang="ru-RU" dirty="0">
                <a:latin typeface="Arial" panose="020B0604020202020204" pitchFamily="34" charset="0"/>
                <a:cs typeface="Arial" panose="020B0604020202020204" pitchFamily="34" charset="0"/>
              </a:rPr>
              <a:t>Метод постановки модели </a:t>
            </a:r>
            <a:r>
              <a:rPr lang="en-US" dirty="0" err="1">
                <a:latin typeface="Arial" panose="020B0604020202020204" pitchFamily="34" charset="0"/>
                <a:cs typeface="Arial" panose="020B0604020202020204" pitchFamily="34" charset="0"/>
              </a:rPr>
              <a:t>tMCAO</a:t>
            </a:r>
            <a:r>
              <a:rPr lang="en-US"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и МРТ-анализа ишемического повреждения мозга крыс</a:t>
            </a:r>
            <a:endParaRPr lang="x-none" dirty="0">
              <a:latin typeface="Arial" panose="020B0604020202020204" pitchFamily="34" charset="0"/>
              <a:cs typeface="Arial" panose="020B0604020202020204" pitchFamily="34" charset="0"/>
            </a:endParaRPr>
          </a:p>
          <a:p>
            <a:pPr algn="l"/>
            <a:endParaRPr lang="en-US" sz="1100" b="0" i="0" dirty="0">
              <a:solidFill>
                <a:srgbClr val="222222"/>
              </a:solidFill>
              <a:effectLst/>
              <a:latin typeface="Arial" panose="020B0604020202020204" pitchFamily="34" charset="0"/>
              <a:cs typeface="Arial" panose="020B0604020202020204" pitchFamily="34" charset="0"/>
            </a:endParaRPr>
          </a:p>
          <a:p>
            <a:pPr algn="l"/>
            <a:endParaRPr lang="en-US" sz="1100" dirty="0">
              <a:solidFill>
                <a:srgbClr val="222222"/>
              </a:solidFill>
              <a:latin typeface="Arial" panose="020B0604020202020204" pitchFamily="34" charset="0"/>
              <a:cs typeface="Arial" panose="020B0604020202020204" pitchFamily="34" charset="0"/>
            </a:endParaRPr>
          </a:p>
          <a:p>
            <a:pPr algn="l"/>
            <a:r>
              <a:rPr lang="ru-RU" sz="1100" b="0" i="0" dirty="0">
                <a:solidFill>
                  <a:srgbClr val="222222"/>
                </a:solidFill>
                <a:effectLst/>
                <a:latin typeface="Arial" panose="020B0604020202020204" pitchFamily="34" charset="0"/>
                <a:cs typeface="Arial" panose="020B0604020202020204" pitchFamily="34" charset="0"/>
              </a:rPr>
              <a:t>Животных анестезировали путем индукции 3% изофлураном</a:t>
            </a:r>
            <a:r>
              <a:rPr lang="ru-RU" sz="1100" dirty="0">
                <a:solidFill>
                  <a:srgbClr val="222222"/>
                </a:solidFill>
                <a:latin typeface="Arial" panose="020B0604020202020204" pitchFamily="34" charset="0"/>
                <a:cs typeface="Arial" panose="020B0604020202020204" pitchFamily="34" charset="0"/>
              </a:rPr>
              <a:t>. Д</a:t>
            </a:r>
            <a:r>
              <a:rPr lang="ru-RU" sz="1100" b="0" i="0" dirty="0">
                <a:solidFill>
                  <a:srgbClr val="222222"/>
                </a:solidFill>
                <a:effectLst/>
                <a:latin typeface="Arial" panose="020B0604020202020204" pitchFamily="34" charset="0"/>
                <a:cs typeface="Arial" panose="020B0604020202020204" pitchFamily="34" charset="0"/>
              </a:rPr>
              <a:t>ля поддержания анестезии использовали смесь 1,5-2% изофлурана с 78% воздуха с помощью системы для анестезии животных EZ-7000 (E-Z Anesthesia systems, США). После этого животное фиксировали на спине, сбривали шерсть, операционное поле обрабатывали антисептиком. Под операционным микроскопом производили срединный разрез на шее и рассекали поверхностную фасцию. Последовательно разделяли мышцы и определяли место бифуркации общей сонной артерии (ОСА) на внутреннюю сонную артерию (ВСА) и наружную сонную артерию (НСА). Накладывали лигатуру на ОСА: первую шелковую нить максимально дистально, вторую — вблизи бифуркации; на ОСА и ВСА накладывали микрохирургические клипсы. Сосудистыми ножницами делали разрез между лигатурами. Монофиламент с силиконовым покрытием (Doccol Corporation, США) был введен в НCA по направлению к CCA, где находился микрохирургический зажим. Затем он был направлен </a:t>
            </a:r>
            <a:r>
              <a:rPr lang="ru-RU" sz="1100" dirty="0">
                <a:solidFill>
                  <a:srgbClr val="222222"/>
                </a:solidFill>
                <a:latin typeface="Arial" panose="020B0604020202020204" pitchFamily="34" charset="0"/>
                <a:cs typeface="Arial" panose="020B0604020202020204" pitchFamily="34" charset="0"/>
              </a:rPr>
              <a:t>в ВСА</a:t>
            </a:r>
            <a:r>
              <a:rPr lang="ru-RU" sz="1100" b="0" i="0" dirty="0">
                <a:solidFill>
                  <a:srgbClr val="222222"/>
                </a:solidFill>
                <a:effectLst/>
                <a:latin typeface="Arial" panose="020B0604020202020204" pitchFamily="34" charset="0"/>
                <a:cs typeface="Arial" panose="020B0604020202020204" pitchFamily="34" charset="0"/>
              </a:rPr>
              <a:t>, где был проведен вперед к точке отхождения средней мозговой артерии. Монофиламент оставался в этом положении в течение 90 минут. Шелковая нить на НCA была затянута для предотвращения кровотечения, микрохирургические зажимы были удалены, рана была сжата, после чего животное было выведено из анестезии. По истечении указанного времени животное было снова анестезировано и монофиламент был удален, рана была зашита, крыса была помещена в клетку, в которой она выходила из наркоза.</a:t>
            </a:r>
            <a:br>
              <a:rPr lang="ru-RU" sz="1100" b="0" i="0" dirty="0">
                <a:solidFill>
                  <a:srgbClr val="222222"/>
                </a:solidFill>
                <a:effectLst/>
                <a:latin typeface="Arial" panose="020B0604020202020204" pitchFamily="34" charset="0"/>
                <a:cs typeface="Arial" panose="020B0604020202020204" pitchFamily="34" charset="0"/>
              </a:rPr>
            </a:br>
            <a:endParaRPr lang="ru-RU" sz="1100" b="0" i="0" dirty="0">
              <a:solidFill>
                <a:srgbClr val="222222"/>
              </a:solidFill>
              <a:effectLst/>
              <a:latin typeface="Arial" panose="020B0604020202020204" pitchFamily="34" charset="0"/>
              <a:cs typeface="Arial" panose="020B0604020202020204" pitchFamily="34" charset="0"/>
            </a:endParaRPr>
          </a:p>
          <a:p>
            <a:pPr algn="l"/>
            <a:r>
              <a:rPr lang="ru-RU" sz="1100" b="0" i="0" dirty="0">
                <a:solidFill>
                  <a:srgbClr val="222222"/>
                </a:solidFill>
                <a:effectLst/>
                <a:latin typeface="Arial" panose="020B0604020202020204" pitchFamily="34" charset="0"/>
                <a:cs typeface="Arial" panose="020B0604020202020204" pitchFamily="34" charset="0"/>
              </a:rPr>
              <a:t>Магнитно-резонансное (МРТ) исследование характеристик ишемического повреждения мозга крыс проводилось с использованием томографа для малых животных 7T ClinScan (Bruker BioSpin, США). Стандартный протокол включал следующие режимы: диффузионно-взвешенное изображение (</a:t>
            </a:r>
            <a:r>
              <a:rPr lang="en-US" sz="1100" b="0" i="0" dirty="0">
                <a:solidFill>
                  <a:srgbClr val="222222"/>
                </a:solidFill>
                <a:effectLst/>
                <a:latin typeface="Arial" panose="020B0604020202020204" pitchFamily="34" charset="0"/>
                <a:cs typeface="Arial" panose="020B0604020202020204" pitchFamily="34" charset="0"/>
              </a:rPr>
              <a:t>diffusion-weighted imaging</a:t>
            </a:r>
            <a:r>
              <a:rPr lang="en-US" sz="1100" dirty="0">
                <a:solidFill>
                  <a:srgbClr val="222222"/>
                </a:solidFill>
                <a:latin typeface="Arial" panose="020B0604020202020204" pitchFamily="34" charset="0"/>
                <a:cs typeface="Arial" panose="020B0604020202020204" pitchFamily="34" charset="0"/>
              </a:rPr>
              <a:t>, </a:t>
            </a:r>
            <a:r>
              <a:rPr lang="ru-RU" sz="1100" b="0" i="0" dirty="0">
                <a:solidFill>
                  <a:srgbClr val="222222"/>
                </a:solidFill>
                <a:effectLst/>
                <a:latin typeface="Arial" panose="020B0604020202020204" pitchFamily="34" charset="0"/>
                <a:cs typeface="Arial" panose="020B0604020202020204" pitchFamily="34" charset="0"/>
              </a:rPr>
              <a:t>DWI) с картированием кажущегося коэффициента диффузии (</a:t>
            </a:r>
            <a:r>
              <a:rPr lang="en-US" sz="1100" b="0" i="0" dirty="0">
                <a:solidFill>
                  <a:srgbClr val="222222"/>
                </a:solidFill>
                <a:effectLst/>
                <a:latin typeface="Arial" panose="020B0604020202020204" pitchFamily="34" charset="0"/>
                <a:cs typeface="Arial" panose="020B0604020202020204" pitchFamily="34" charset="0"/>
              </a:rPr>
              <a:t>apparent diffusion coefficient, </a:t>
            </a:r>
            <a:r>
              <a:rPr lang="ru-RU" sz="1100" b="0" i="0" dirty="0">
                <a:solidFill>
                  <a:srgbClr val="222222"/>
                </a:solidFill>
                <a:effectLst/>
                <a:latin typeface="Arial" panose="020B0604020202020204" pitchFamily="34" charset="0"/>
                <a:cs typeface="Arial" panose="020B0604020202020204" pitchFamily="34" charset="0"/>
              </a:rPr>
              <a:t>ADC) для оценки острого ишемического повреждения (TR/TE = 9000/33 мс; факторы b = 0 и 1000 с/мм2; направления диффузии = 6; средние значения = 3; спектральное насыщение жирами; поле зрения = 30 × 19,5 мм; толщина среза = 1,0 мм; размер матрицы = 86 × 56) и T2-взвешенное изображение (</a:t>
            </a:r>
            <a:r>
              <a:rPr lang="en-US" sz="1100" b="0" i="0" dirty="0">
                <a:solidFill>
                  <a:srgbClr val="222222"/>
                </a:solidFill>
                <a:effectLst/>
                <a:latin typeface="Arial" panose="020B0604020202020204" pitchFamily="34" charset="0"/>
                <a:cs typeface="Arial" panose="020B0604020202020204" pitchFamily="34" charset="0"/>
              </a:rPr>
              <a:t>T2-weighted imaging</a:t>
            </a:r>
            <a:r>
              <a:rPr lang="ru-RU" sz="1100" dirty="0">
                <a:solidFill>
                  <a:srgbClr val="222222"/>
                </a:solidFill>
                <a:latin typeface="Arial" panose="020B0604020202020204" pitchFamily="34" charset="0"/>
                <a:cs typeface="Arial" panose="020B0604020202020204" pitchFamily="34" charset="0"/>
              </a:rPr>
              <a:t>, </a:t>
            </a:r>
            <a:r>
              <a:rPr lang="ru-RU" sz="1100" b="0" i="0" dirty="0">
                <a:solidFill>
                  <a:srgbClr val="222222"/>
                </a:solidFill>
                <a:effectLst/>
                <a:latin typeface="Arial" panose="020B0604020202020204" pitchFamily="34" charset="0"/>
                <a:cs typeface="Arial" panose="020B0604020202020204" pitchFamily="34" charset="0"/>
              </a:rPr>
              <a:t>T2 WI) в поперечной плоскости (Turbo Spin Echo с восстанавливающим импульсом намагничивания; турбофактор = 10; TR/TE = 5230/46 мс; средние значения = 2; спектральное жировое насыщение; поле зрения = 30 × 21,1 мм; толщина среза = 0,7 мм; размер матрицы = 256 × 162). Трехмерная времяпролетная магнитно-резонансная ангиография (</a:t>
            </a:r>
            <a:r>
              <a:rPr lang="en-US" sz="1100" b="0" i="0" dirty="0">
                <a:solidFill>
                  <a:srgbClr val="222222"/>
                </a:solidFill>
                <a:effectLst/>
                <a:latin typeface="Arial" panose="020B0604020202020204" pitchFamily="34" charset="0"/>
                <a:cs typeface="Arial" panose="020B0604020202020204" pitchFamily="34" charset="0"/>
              </a:rPr>
              <a:t>Three-dimensional time-of-flight magnetic resonance angiography</a:t>
            </a:r>
            <a:r>
              <a:rPr lang="ru-RU" sz="1100" dirty="0">
                <a:solidFill>
                  <a:srgbClr val="222222"/>
                </a:solidFill>
                <a:latin typeface="Arial" panose="020B0604020202020204" pitchFamily="34" charset="0"/>
                <a:cs typeface="Arial" panose="020B0604020202020204" pitchFamily="34" charset="0"/>
              </a:rPr>
              <a:t>, </a:t>
            </a:r>
            <a:r>
              <a:rPr lang="ru-RU" sz="1100" b="0" i="0" dirty="0">
                <a:solidFill>
                  <a:srgbClr val="222222"/>
                </a:solidFill>
                <a:effectLst/>
                <a:latin typeface="Arial" panose="020B0604020202020204" pitchFamily="34" charset="0"/>
                <a:cs typeface="Arial" panose="020B0604020202020204" pitchFamily="34" charset="0"/>
              </a:rPr>
              <a:t>3D-TOF MRA) использовалась для визуализации основных артерий и контроля реканализации (3D градиентное эхо с радиочастотным фильтром и компенсацией потока; TR/TE = 30/4,55 мс; пластины = 4; угол наклона = 70; средние значения = 1; поле зрения = 35 × 19,3 мм; толщина среза = 0,2 мм; размер матрицы = 320 × 176). Для крыс из группы ИР МРТ проводилась непосредственно перед декапитацией.</a:t>
            </a:r>
            <a:endParaRPr lang="en-US" sz="1100" b="0" i="0" dirty="0">
              <a:solidFill>
                <a:srgbClr val="222222"/>
              </a:solidFill>
              <a:effectLst/>
              <a:latin typeface="Arial" panose="020B0604020202020204" pitchFamily="34" charset="0"/>
              <a:cs typeface="Arial" panose="020B0604020202020204" pitchFamily="34" charset="0"/>
            </a:endParaRPr>
          </a:p>
          <a:p>
            <a:pPr algn="l"/>
            <a:endParaRPr lang="en-US" sz="1100" dirty="0">
              <a:solidFill>
                <a:srgbClr val="222222"/>
              </a:solidFill>
              <a:latin typeface="Arial" panose="020B0604020202020204" pitchFamily="34" charset="0"/>
              <a:cs typeface="Arial" panose="020B0604020202020204" pitchFamily="34" charset="0"/>
            </a:endParaRPr>
          </a:p>
          <a:p>
            <a:pPr algn="l"/>
            <a:r>
              <a:rPr lang="ru-RU" sz="1100" dirty="0">
                <a:solidFill>
                  <a:srgbClr val="222222"/>
                </a:solidFill>
                <a:latin typeface="Arial" panose="020B0604020202020204" pitchFamily="34" charset="0"/>
                <a:cs typeface="Arial" panose="020B0604020202020204" pitchFamily="34" charset="0"/>
              </a:rPr>
              <a:t>Для дальнейшего секвенирования РНК отбирали</a:t>
            </a:r>
            <a:r>
              <a:rPr lang="ru-RU" sz="1100" b="0" i="0" dirty="0">
                <a:solidFill>
                  <a:srgbClr val="222222"/>
                </a:solidFill>
                <a:effectLst/>
                <a:latin typeface="Arial" panose="020B0604020202020204" pitchFamily="34" charset="0"/>
                <a:cs typeface="Arial" panose="020B0604020202020204" pitchFamily="34" charset="0"/>
              </a:rPr>
              <a:t> ипсилатеральные фрагменты области фронтальной коры между +2 ± 0,5 и +5 ± 0,5 мм от брегмы.</a:t>
            </a:r>
            <a:endParaRPr lang="en-US" sz="1100" b="0" i="0" dirty="0">
              <a:solidFill>
                <a:srgbClr val="222222"/>
              </a:solidFill>
              <a:effectLst/>
              <a:latin typeface="Arial" panose="020B0604020202020204" pitchFamily="34" charset="0"/>
              <a:cs typeface="Arial" panose="020B0604020202020204" pitchFamily="34" charset="0"/>
            </a:endParaRPr>
          </a:p>
          <a:p>
            <a:pPr algn="l"/>
            <a:endParaRPr lang="en-US" sz="1100" dirty="0">
              <a:solidFill>
                <a:srgbClr val="222222"/>
              </a:solidFill>
              <a:latin typeface="Arial" panose="020B0604020202020204" pitchFamily="34" charset="0"/>
              <a:cs typeface="Arial" panose="020B0604020202020204" pitchFamily="34" charset="0"/>
            </a:endParaRPr>
          </a:p>
          <a:p>
            <a:pPr algn="l"/>
            <a:r>
              <a:rPr lang="ru-RU" sz="1100" b="1" i="0" dirty="0">
                <a:solidFill>
                  <a:srgbClr val="222222"/>
                </a:solidFill>
                <a:effectLst/>
                <a:latin typeface="Arial" panose="020B0604020202020204" pitchFamily="34" charset="0"/>
                <a:cs typeface="Arial" panose="020B0604020202020204" pitchFamily="34" charset="0"/>
              </a:rPr>
              <a:t>Сокращения</a:t>
            </a:r>
            <a:r>
              <a:rPr lang="ru-RU" sz="1100" b="0" i="0" dirty="0">
                <a:solidFill>
                  <a:srgbClr val="222222"/>
                </a:solidFill>
                <a:effectLst/>
                <a:latin typeface="Arial" panose="020B0604020202020204" pitchFamily="34" charset="0"/>
                <a:cs typeface="Arial" panose="020B0604020202020204" pitchFamily="34" charset="0"/>
              </a:rPr>
              <a:t>:</a:t>
            </a:r>
            <a:endParaRPr lang="en-US" sz="1100" b="0" i="0" dirty="0">
              <a:solidFill>
                <a:srgbClr val="222222"/>
              </a:solidFill>
              <a:effectLst/>
              <a:latin typeface="Arial" panose="020B0604020202020204" pitchFamily="34" charset="0"/>
              <a:cs typeface="Arial" panose="020B0604020202020204" pitchFamily="34" charset="0"/>
            </a:endParaRPr>
          </a:p>
          <a:p>
            <a:pPr algn="l"/>
            <a:r>
              <a:rPr lang="ru-RU" sz="1100" b="0" i="0" dirty="0">
                <a:solidFill>
                  <a:srgbClr val="222222"/>
                </a:solidFill>
                <a:effectLst/>
                <a:latin typeface="Arial" panose="020B0604020202020204" pitchFamily="34" charset="0"/>
                <a:cs typeface="Arial" panose="020B0604020202020204" pitchFamily="34" charset="0"/>
              </a:rPr>
              <a:t>TR</a:t>
            </a:r>
            <a:r>
              <a:rPr lang="en-US" sz="1100" b="0" i="0" dirty="0">
                <a:solidFill>
                  <a:srgbClr val="222222"/>
                </a:solidFill>
                <a:effectLst/>
                <a:latin typeface="Arial" panose="020B0604020202020204" pitchFamily="34" charset="0"/>
                <a:cs typeface="Arial" panose="020B0604020202020204" pitchFamily="34" charset="0"/>
              </a:rPr>
              <a:t> (Repetition Time)</a:t>
            </a:r>
            <a:r>
              <a:rPr lang="ru-RU" sz="1100" b="0" i="0" dirty="0">
                <a:solidFill>
                  <a:srgbClr val="222222"/>
                </a:solidFill>
                <a:effectLst/>
                <a:latin typeface="Arial" panose="020B0604020202020204" pitchFamily="34" charset="0"/>
                <a:cs typeface="Arial" panose="020B0604020202020204" pitchFamily="34" charset="0"/>
              </a:rPr>
              <a:t> – </a:t>
            </a:r>
            <a:r>
              <a:rPr lang="ru-RU" sz="1100" dirty="0">
                <a:solidFill>
                  <a:srgbClr val="222222"/>
                </a:solidFill>
                <a:latin typeface="Arial" panose="020B0604020202020204" pitchFamily="34" charset="0"/>
                <a:cs typeface="Arial" panose="020B0604020202020204" pitchFamily="34" charset="0"/>
              </a:rPr>
              <a:t>время между</a:t>
            </a:r>
            <a:r>
              <a:rPr lang="ru-RU" sz="1100" b="0" i="0" dirty="0">
                <a:solidFill>
                  <a:srgbClr val="222222"/>
                </a:solidFill>
                <a:effectLst/>
                <a:latin typeface="Arial" panose="020B0604020202020204" pitchFamily="34" charset="0"/>
                <a:cs typeface="Arial" panose="020B0604020202020204" pitchFamily="34" charset="0"/>
              </a:rPr>
              <a:t> последовательностями импульсов, применяемыми к одному и тому же срезу.</a:t>
            </a:r>
          </a:p>
          <a:p>
            <a:pPr algn="l"/>
            <a:r>
              <a:rPr lang="ru-RU" sz="1100" b="0" i="0" dirty="0">
                <a:solidFill>
                  <a:srgbClr val="222222"/>
                </a:solidFill>
                <a:effectLst/>
                <a:latin typeface="Arial" panose="020B0604020202020204" pitchFamily="34" charset="0"/>
                <a:cs typeface="Arial" panose="020B0604020202020204" pitchFamily="34" charset="0"/>
              </a:rPr>
              <a:t>TE (</a:t>
            </a:r>
            <a:r>
              <a:rPr lang="en-US" sz="1100" b="0" i="0" dirty="0">
                <a:solidFill>
                  <a:srgbClr val="222222"/>
                </a:solidFill>
                <a:effectLst/>
                <a:latin typeface="Arial" panose="020B0604020202020204" pitchFamily="34" charset="0"/>
                <a:cs typeface="Arial" panose="020B0604020202020204" pitchFamily="34" charset="0"/>
              </a:rPr>
              <a:t>Time to Echo</a:t>
            </a:r>
            <a:r>
              <a:rPr lang="ru-RU" sz="1100" b="0" i="0" dirty="0">
                <a:solidFill>
                  <a:srgbClr val="222222"/>
                </a:solidFill>
                <a:effectLst/>
                <a:latin typeface="Arial" panose="020B0604020202020204" pitchFamily="34" charset="0"/>
                <a:cs typeface="Arial" panose="020B0604020202020204" pitchFamily="34" charset="0"/>
              </a:rPr>
              <a:t>) - время между началом радиочастотного импульса и получением эхо-сигнала.</a:t>
            </a:r>
          </a:p>
        </p:txBody>
      </p:sp>
    </p:spTree>
    <p:extLst>
      <p:ext uri="{BB962C8B-B14F-4D97-AF65-F5344CB8AC3E}">
        <p14:creationId xmlns:p14="http://schemas.microsoft.com/office/powerpoint/2010/main" val="764133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576</Words>
  <Application>Microsoft Office PowerPoint</Application>
  <PresentationFormat>On-screen Show (4:3)</PresentationFormat>
  <Paragraphs>13</Paragraphs>
  <Slides>1</Slides>
  <Notes>1</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Ivan</dc:creator>
  <cp:lastModifiedBy>Anna Evstigneeva</cp:lastModifiedBy>
  <cp:revision>11</cp:revision>
  <dcterms:created xsi:type="dcterms:W3CDTF">2006-08-16T00:00:00Z</dcterms:created>
  <dcterms:modified xsi:type="dcterms:W3CDTF">2025-05-30T20:32:22Z</dcterms:modified>
</cp:coreProperties>
</file>